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88" r:id="rId1"/>
  </p:sldMasterIdLst>
  <p:notesMasterIdLst>
    <p:notesMasterId r:id="rId18"/>
  </p:notesMasterIdLst>
  <p:sldIdLst>
    <p:sldId id="256" r:id="rId2"/>
    <p:sldId id="258" r:id="rId3"/>
    <p:sldId id="261" r:id="rId4"/>
    <p:sldId id="281" r:id="rId5"/>
    <p:sldId id="282" r:id="rId6"/>
    <p:sldId id="287" r:id="rId7"/>
    <p:sldId id="288" r:id="rId8"/>
    <p:sldId id="266" r:id="rId9"/>
    <p:sldId id="267" r:id="rId10"/>
    <p:sldId id="285" r:id="rId11"/>
    <p:sldId id="289" r:id="rId12"/>
    <p:sldId id="290" r:id="rId13"/>
    <p:sldId id="268" r:id="rId14"/>
    <p:sldId id="270" r:id="rId15"/>
    <p:sldId id="284" r:id="rId16"/>
    <p:sldId id="286" r:id="rId17"/>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615" autoAdjust="0"/>
  </p:normalViewPr>
  <p:slideViewPr>
    <p:cSldViewPr>
      <p:cViewPr varScale="1">
        <p:scale>
          <a:sx n="75" d="100"/>
          <a:sy n="75" d="100"/>
        </p:scale>
        <p:origin x="1666" y="5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355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3550"/>
          </a:xfrm>
          <a:prstGeom prst="rect">
            <a:avLst/>
          </a:prstGeom>
        </p:spPr>
        <p:txBody>
          <a:bodyPr vert="horz" lIns="91440" tIns="45720" rIns="91440" bIns="45720" rtlCol="0"/>
          <a:lstStyle>
            <a:lvl1pPr algn="r">
              <a:defRPr sz="1200"/>
            </a:lvl1pPr>
          </a:lstStyle>
          <a:p>
            <a:fld id="{6F0B9BDC-96F5-4170-AAA7-1633A4AEED4F}" type="datetimeFigureOut">
              <a:rPr lang="en-US" smtClean="0"/>
              <a:t>12/25/2017</a:t>
            </a:fld>
            <a:endParaRPr lang="en-US"/>
          </a:p>
        </p:txBody>
      </p:sp>
      <p:sp>
        <p:nvSpPr>
          <p:cNvPr id="4" name="Slide Image Placeholder 3"/>
          <p:cNvSpPr>
            <a:spLocks noGrp="1" noRot="1" noChangeAspect="1"/>
          </p:cNvSpPr>
          <p:nvPr>
            <p:ph type="sldImg" idx="2"/>
          </p:nvPr>
        </p:nvSpPr>
        <p:spPr>
          <a:xfrm>
            <a:off x="1427163" y="1154113"/>
            <a:ext cx="4156075" cy="31178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45000"/>
            <a:ext cx="5607050" cy="3636963"/>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525"/>
            <a:ext cx="3038475" cy="4635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772525"/>
            <a:ext cx="3038475" cy="463550"/>
          </a:xfrm>
          <a:prstGeom prst="rect">
            <a:avLst/>
          </a:prstGeom>
        </p:spPr>
        <p:txBody>
          <a:bodyPr vert="horz" lIns="91440" tIns="45720" rIns="91440" bIns="45720" rtlCol="0" anchor="b"/>
          <a:lstStyle>
            <a:lvl1pPr algn="r">
              <a:defRPr sz="1200"/>
            </a:lvl1pPr>
          </a:lstStyle>
          <a:p>
            <a:fld id="{93EE86ED-34E8-4D49-9B56-E79B3E85DDAB}" type="slidenum">
              <a:rPr lang="en-US" smtClean="0"/>
              <a:t>‹#›</a:t>
            </a:fld>
            <a:endParaRPr lang="en-US"/>
          </a:p>
        </p:txBody>
      </p:sp>
    </p:spTree>
    <p:extLst>
      <p:ext uri="{BB962C8B-B14F-4D97-AF65-F5344CB8AC3E}">
        <p14:creationId xmlns:p14="http://schemas.microsoft.com/office/powerpoint/2010/main" val="3774563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EE86ED-34E8-4D49-9B56-E79B3E85DDAB}" type="slidenum">
              <a:rPr lang="en-US" smtClean="0"/>
              <a:t>1</a:t>
            </a:fld>
            <a:endParaRPr lang="en-US"/>
          </a:p>
        </p:txBody>
      </p:sp>
    </p:spTree>
    <p:extLst>
      <p:ext uri="{BB962C8B-B14F-4D97-AF65-F5344CB8AC3E}">
        <p14:creationId xmlns:p14="http://schemas.microsoft.com/office/powerpoint/2010/main" val="503199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EE86ED-34E8-4D49-9B56-E79B3E85DDAB}" type="slidenum">
              <a:rPr lang="en-US" smtClean="0"/>
              <a:t>3</a:t>
            </a:fld>
            <a:endParaRPr lang="en-US"/>
          </a:p>
        </p:txBody>
      </p:sp>
    </p:spTree>
    <p:extLst>
      <p:ext uri="{BB962C8B-B14F-4D97-AF65-F5344CB8AC3E}">
        <p14:creationId xmlns:p14="http://schemas.microsoft.com/office/powerpoint/2010/main" val="4254054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EE86ED-34E8-4D49-9B56-E79B3E85DDAB}" type="slidenum">
              <a:rPr lang="en-US" smtClean="0"/>
              <a:t>5</a:t>
            </a:fld>
            <a:endParaRPr lang="en-US"/>
          </a:p>
        </p:txBody>
      </p:sp>
    </p:spTree>
    <p:extLst>
      <p:ext uri="{BB962C8B-B14F-4D97-AF65-F5344CB8AC3E}">
        <p14:creationId xmlns:p14="http://schemas.microsoft.com/office/powerpoint/2010/main" val="6560266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A182C9-893B-43E9-93C4-286E6A526CA8}" type="slidenum">
              <a:rPr lang="en-US" smtClean="0"/>
              <a:t>‹#›</a:t>
            </a:fld>
            <a:endParaRPr lang="en-US" dirty="0"/>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A182C9-893B-43E9-93C4-286E6A526CA8}"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A182C9-893B-43E9-93C4-286E6A526CA8}"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A182C9-893B-43E9-93C4-286E6A526CA8}"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2A182C9-893B-43E9-93C4-286E6A526CA8}" type="slidenum">
              <a:rPr lang="en-US" smtClean="0"/>
              <a:t>‹#›</a:t>
            </a:fld>
            <a:endParaRPr lang="en-US" dirty="0"/>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2A182C9-893B-43E9-93C4-286E6A526CA8}"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2A182C9-893B-43E9-93C4-286E6A526CA8}" type="slidenum">
              <a:rPr lang="en-US" smtClean="0"/>
              <a:t>‹#›</a:t>
            </a:fld>
            <a:endParaRPr lang="en-US" dirty="0"/>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2A182C9-893B-43E9-93C4-286E6A526CA8}"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2A182C9-893B-43E9-93C4-286E6A526CA8}"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2A182C9-893B-43E9-93C4-286E6A526CA8}" type="slidenum">
              <a:rPr lang="en-US" smtClean="0"/>
              <a:t>‹#›</a:t>
            </a:fld>
            <a:endParaRPr lang="en-US" dirty="0"/>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A364B9-7279-4D68-B2FE-0D7F0DA1716F}" type="datetimeFigureOut">
              <a:rPr lang="en-US" smtClean="0"/>
              <a:t>12/25/2017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2A182C9-893B-43E9-93C4-286E6A526CA8}"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72A364B9-7279-4D68-B2FE-0D7F0DA1716F}" type="datetimeFigureOut">
              <a:rPr lang="en-US" smtClean="0"/>
              <a:t>12/25/2017</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22A182C9-893B-43E9-93C4-286E6A526CA8}"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4189" r:id="rId1"/>
    <p:sldLayoutId id="2147484190" r:id="rId2"/>
    <p:sldLayoutId id="2147484191" r:id="rId3"/>
    <p:sldLayoutId id="2147484192" r:id="rId4"/>
    <p:sldLayoutId id="2147484193" r:id="rId5"/>
    <p:sldLayoutId id="2147484194" r:id="rId6"/>
    <p:sldLayoutId id="2147484195" r:id="rId7"/>
    <p:sldLayoutId id="2147484196" r:id="rId8"/>
    <p:sldLayoutId id="2147484197" r:id="rId9"/>
    <p:sldLayoutId id="2147484198" r:id="rId10"/>
    <p:sldLayoutId id="2147484199" r:id="rId11"/>
  </p:sldLayoutIdLst>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raw.githubusercontent.com/dwyl/english-words/master/words.txt"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752600"/>
            <a:ext cx="7772400" cy="1470025"/>
          </a:xfrm>
        </p:spPr>
        <p:txBody>
          <a:bodyPr/>
          <a:lstStyle/>
          <a:p>
            <a:pPr algn="ctr"/>
            <a:r>
              <a:rPr lang="en-US" b="1" dirty="0">
                <a:solidFill>
                  <a:srgbClr val="FF0000"/>
                </a:solidFill>
              </a:rPr>
              <a:t>Spell Check and auto suggest using </a:t>
            </a:r>
            <a:r>
              <a:rPr lang="en-US" b="1" dirty="0" err="1">
                <a:solidFill>
                  <a:srgbClr val="FF0000"/>
                </a:solidFill>
              </a:rPr>
              <a:t>trie</a:t>
            </a:r>
            <a:endParaRPr lang="en-US" b="1" dirty="0">
              <a:solidFill>
                <a:srgbClr val="FF0000"/>
              </a:solidFill>
            </a:endParaRPr>
          </a:p>
        </p:txBody>
      </p:sp>
      <p:sp>
        <p:nvSpPr>
          <p:cNvPr id="3" name="Subtitle 2"/>
          <p:cNvSpPr>
            <a:spLocks noGrp="1"/>
          </p:cNvSpPr>
          <p:nvPr>
            <p:ph type="subTitle" idx="1"/>
          </p:nvPr>
        </p:nvSpPr>
        <p:spPr>
          <a:xfrm>
            <a:off x="685800" y="3886200"/>
            <a:ext cx="7467600" cy="2590800"/>
          </a:xfrm>
        </p:spPr>
        <p:txBody>
          <a:bodyPr>
            <a:normAutofit/>
          </a:bodyPr>
          <a:lstStyle/>
          <a:p>
            <a:pPr algn="ctr"/>
            <a:r>
              <a:rPr lang="en-US" dirty="0"/>
              <a:t>CS 512     </a:t>
            </a:r>
          </a:p>
          <a:p>
            <a:pPr algn="ctr"/>
            <a:r>
              <a:rPr lang="en-US" dirty="0"/>
              <a:t>Instructor:  James</a:t>
            </a:r>
            <a:r>
              <a:rPr lang="en-US" b="1" dirty="0"/>
              <a:t> </a:t>
            </a:r>
            <a:r>
              <a:rPr lang="en-US" dirty="0"/>
              <a:t>Abello </a:t>
            </a:r>
            <a:r>
              <a:rPr lang="en-US" sz="1100" dirty="0"/>
              <a:t>&lt; abello@dimacs.rutgers.edu  &gt;</a:t>
            </a:r>
          </a:p>
          <a:p>
            <a:pPr algn="ctr"/>
            <a:endParaRPr lang="en-US" sz="1100" dirty="0"/>
          </a:p>
          <a:p>
            <a:pPr algn="ctr"/>
            <a:r>
              <a:rPr lang="en-US" dirty="0"/>
              <a:t>TAs: Harsha </a:t>
            </a:r>
            <a:r>
              <a:rPr lang="en-US" dirty="0" err="1"/>
              <a:t>Srimath</a:t>
            </a:r>
            <a:r>
              <a:rPr lang="en-US" dirty="0"/>
              <a:t> Tirumala</a:t>
            </a:r>
            <a:endParaRPr lang="en-US" sz="1100" dirty="0"/>
          </a:p>
          <a:p>
            <a:pPr algn="ctr"/>
            <a:r>
              <a:rPr lang="en-US" dirty="0"/>
              <a:t> Authors – Raj </a:t>
            </a:r>
            <a:r>
              <a:rPr lang="en-US" dirty="0" err="1"/>
              <a:t>Sundhar</a:t>
            </a:r>
            <a:r>
              <a:rPr lang="en-US" dirty="0"/>
              <a:t> Ravichandran, </a:t>
            </a:r>
            <a:r>
              <a:rPr lang="en-US" dirty="0" err="1"/>
              <a:t>Yuyang</a:t>
            </a:r>
            <a:r>
              <a:rPr lang="en-US" dirty="0"/>
              <a:t> Liu, </a:t>
            </a:r>
            <a:r>
              <a:rPr lang="en-US" dirty="0" err="1"/>
              <a:t>Jiyu</a:t>
            </a:r>
            <a:r>
              <a:rPr lang="en-US"/>
              <a:t> Zhang</a:t>
            </a:r>
            <a:endParaRPr lang="en-US" sz="1100" dirty="0"/>
          </a:p>
          <a:p>
            <a:pPr algn="ctr"/>
            <a:endParaRPr lang="en-US" sz="1100" dirty="0"/>
          </a:p>
          <a:p>
            <a:pPr algn="ctr"/>
            <a:endParaRPr lang="en-US" sz="1100" dirty="0"/>
          </a:p>
        </p:txBody>
      </p:sp>
    </p:spTree>
    <p:extLst>
      <p:ext uri="{BB962C8B-B14F-4D97-AF65-F5344CB8AC3E}">
        <p14:creationId xmlns:p14="http://schemas.microsoft.com/office/powerpoint/2010/main" val="1048613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2EAD1-7642-4238-862B-5791B8DCBC33}"/>
              </a:ext>
            </a:extLst>
          </p:cNvPr>
          <p:cNvSpPr>
            <a:spLocks noGrp="1"/>
          </p:cNvSpPr>
          <p:nvPr>
            <p:ph type="title"/>
          </p:nvPr>
        </p:nvSpPr>
        <p:spPr/>
        <p:txBody>
          <a:bodyPr>
            <a:normAutofit fontScale="90000"/>
          </a:bodyPr>
          <a:lstStyle/>
          <a:p>
            <a:r>
              <a:rPr lang="en-US" b="1" dirty="0">
                <a:solidFill>
                  <a:srgbClr val="FF0000"/>
                </a:solidFill>
              </a:rPr>
              <a:t>Sample View – Java Based Application</a:t>
            </a:r>
            <a:endParaRPr lang="en-US" dirty="0"/>
          </a:p>
        </p:txBody>
      </p:sp>
      <p:pic>
        <p:nvPicPr>
          <p:cNvPr id="4" name="Picture 3">
            <a:extLst>
              <a:ext uri="{FF2B5EF4-FFF2-40B4-BE49-F238E27FC236}">
                <a16:creationId xmlns:a16="http://schemas.microsoft.com/office/drawing/2014/main" id="{A3940E6F-75AF-460D-8321-5966E701D2D3}"/>
              </a:ext>
            </a:extLst>
          </p:cNvPr>
          <p:cNvPicPr>
            <a:picLocks noChangeAspect="1"/>
          </p:cNvPicPr>
          <p:nvPr/>
        </p:nvPicPr>
        <p:blipFill>
          <a:blip r:embed="rId2"/>
          <a:stretch>
            <a:fillRect/>
          </a:stretch>
        </p:blipFill>
        <p:spPr>
          <a:xfrm>
            <a:off x="304800" y="1752600"/>
            <a:ext cx="8686800" cy="4064916"/>
          </a:xfrm>
          <a:prstGeom prst="rect">
            <a:avLst/>
          </a:prstGeom>
        </p:spPr>
      </p:pic>
    </p:spTree>
    <p:extLst>
      <p:ext uri="{BB962C8B-B14F-4D97-AF65-F5344CB8AC3E}">
        <p14:creationId xmlns:p14="http://schemas.microsoft.com/office/powerpoint/2010/main" val="19425646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EE343-5BC5-4E6B-B89F-7FC2B98A90E6}"/>
              </a:ext>
            </a:extLst>
          </p:cNvPr>
          <p:cNvSpPr>
            <a:spLocks noGrp="1"/>
          </p:cNvSpPr>
          <p:nvPr>
            <p:ph type="title"/>
          </p:nvPr>
        </p:nvSpPr>
        <p:spPr/>
        <p:txBody>
          <a:bodyPr/>
          <a:lstStyle/>
          <a:p>
            <a:r>
              <a:rPr lang="en-US" dirty="0"/>
              <a:t>Video demo – Web based application</a:t>
            </a:r>
          </a:p>
        </p:txBody>
      </p:sp>
      <p:pic>
        <p:nvPicPr>
          <p:cNvPr id="6" name="Trie">
            <a:hlinkClick r:id="" action="ppaction://media"/>
            <a:extLst>
              <a:ext uri="{FF2B5EF4-FFF2-40B4-BE49-F238E27FC236}">
                <a16:creationId xmlns:a16="http://schemas.microsoft.com/office/drawing/2014/main" id="{B1842BC8-2FE3-49C5-ADAA-14BCC8AFCB0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371600"/>
            <a:ext cx="9144000" cy="4800600"/>
          </a:xfrm>
          <a:prstGeom prst="rect">
            <a:avLst/>
          </a:prstGeom>
        </p:spPr>
      </p:pic>
    </p:spTree>
    <p:extLst>
      <p:ext uri="{BB962C8B-B14F-4D97-AF65-F5344CB8AC3E}">
        <p14:creationId xmlns:p14="http://schemas.microsoft.com/office/powerpoint/2010/main" val="2543609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3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BE538-30B7-4F8C-B114-CDEE06DC3339}"/>
              </a:ext>
            </a:extLst>
          </p:cNvPr>
          <p:cNvSpPr>
            <a:spLocks noGrp="1"/>
          </p:cNvSpPr>
          <p:nvPr>
            <p:ph type="title"/>
          </p:nvPr>
        </p:nvSpPr>
        <p:spPr/>
        <p:txBody>
          <a:bodyPr/>
          <a:lstStyle/>
          <a:p>
            <a:r>
              <a:rPr lang="en-US" dirty="0"/>
              <a:t>Video demo – Java based application</a:t>
            </a:r>
          </a:p>
        </p:txBody>
      </p:sp>
      <p:pic>
        <p:nvPicPr>
          <p:cNvPr id="4" name="Trie - Java">
            <a:hlinkClick r:id="" action="ppaction://media"/>
            <a:extLst>
              <a:ext uri="{FF2B5EF4-FFF2-40B4-BE49-F238E27FC236}">
                <a16:creationId xmlns:a16="http://schemas.microsoft.com/office/drawing/2014/main" id="{18EFEB85-B3A7-41BA-9439-0CF665B815E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371600"/>
            <a:ext cx="9144000" cy="4800600"/>
          </a:xfrm>
          <a:prstGeom prst="rect">
            <a:avLst/>
          </a:prstGeom>
        </p:spPr>
      </p:pic>
    </p:spTree>
    <p:extLst>
      <p:ext uri="{BB962C8B-B14F-4D97-AF65-F5344CB8AC3E}">
        <p14:creationId xmlns:p14="http://schemas.microsoft.com/office/powerpoint/2010/main" val="1463735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7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Future Work</a:t>
            </a:r>
            <a:r>
              <a:rPr lang="en-US" dirty="0">
                <a:solidFill>
                  <a:srgbClr val="FF0000"/>
                </a:solidFill>
              </a:rPr>
              <a:t>	</a:t>
            </a:r>
          </a:p>
        </p:txBody>
      </p:sp>
      <p:sp>
        <p:nvSpPr>
          <p:cNvPr id="3" name="Content Placeholder 2"/>
          <p:cNvSpPr>
            <a:spLocks noGrp="1"/>
          </p:cNvSpPr>
          <p:nvPr>
            <p:ph idx="1"/>
          </p:nvPr>
        </p:nvSpPr>
        <p:spPr>
          <a:xfrm>
            <a:off x="457200" y="1600200"/>
            <a:ext cx="8229600" cy="4876800"/>
          </a:xfrm>
        </p:spPr>
        <p:txBody>
          <a:bodyPr>
            <a:normAutofit fontScale="77500" lnSpcReduction="20000"/>
          </a:bodyPr>
          <a:lstStyle/>
          <a:p>
            <a:pPr lvl="1" indent="-457200">
              <a:buFont typeface="Courier New" panose="02070309020205020404" pitchFamily="49" charset="0"/>
              <a:buChar char="o"/>
            </a:pPr>
            <a:r>
              <a:rPr lang="en-US" sz="2900" dirty="0"/>
              <a:t>The project could be expanded further by implementing:</a:t>
            </a:r>
          </a:p>
          <a:p>
            <a:pPr lvl="2"/>
            <a:r>
              <a:rPr lang="en-US" sz="2200" dirty="0"/>
              <a:t>Keep track of the search count for each word and bring the most searched words as suggestions</a:t>
            </a:r>
          </a:p>
          <a:p>
            <a:pPr lvl="2"/>
            <a:r>
              <a:rPr lang="en-US" sz="2200" dirty="0"/>
              <a:t>Directed Acyclic Word Graph(DAWG) – Uses fewer vertices to access words</a:t>
            </a:r>
          </a:p>
          <a:p>
            <a:pPr>
              <a:buFont typeface="Courier New" panose="02070309020205020404" pitchFamily="49" charset="0"/>
              <a:buChar char="o"/>
            </a:pPr>
            <a:r>
              <a:rPr lang="en-US" sz="2800" dirty="0"/>
              <a:t> Adding the following system mechanisms will improve efficient data access:</a:t>
            </a:r>
          </a:p>
          <a:p>
            <a:pPr lvl="2"/>
            <a:r>
              <a:rPr lang="en-US" sz="2200" dirty="0"/>
              <a:t>Maintaining the words in a database and accessing from it will be easier and cheaper for CRUD operations</a:t>
            </a:r>
          </a:p>
          <a:p>
            <a:pPr>
              <a:buFont typeface="Courier New" panose="02070309020205020404" pitchFamily="49" charset="0"/>
              <a:buChar char="o"/>
            </a:pPr>
            <a:r>
              <a:rPr lang="en-US" sz="2800" dirty="0"/>
              <a:t> The following data views will enhance our application usefulness:</a:t>
            </a:r>
          </a:p>
          <a:p>
            <a:pPr lvl="2"/>
            <a:r>
              <a:rPr lang="en-US" sz="2200" dirty="0"/>
              <a:t>Android/iOS based application for easy access</a:t>
            </a:r>
          </a:p>
          <a:p>
            <a:pPr>
              <a:buFont typeface="Courier New" panose="02070309020205020404" pitchFamily="49" charset="0"/>
              <a:buChar char="o"/>
            </a:pPr>
            <a:r>
              <a:rPr lang="en-US" sz="2800" dirty="0"/>
              <a:t> We would eventually like for our project to become an application where users can interact with the application for spell check and auto suggestions, in order to achieve better and effective communication</a:t>
            </a:r>
          </a:p>
        </p:txBody>
      </p:sp>
    </p:spTree>
    <p:extLst>
      <p:ext uri="{BB962C8B-B14F-4D97-AF65-F5344CB8AC3E}">
        <p14:creationId xmlns:p14="http://schemas.microsoft.com/office/powerpoint/2010/main" val="33873782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References:</a:t>
            </a:r>
          </a:p>
        </p:txBody>
      </p:sp>
      <p:sp>
        <p:nvSpPr>
          <p:cNvPr id="3" name="Content Placeholder 2"/>
          <p:cNvSpPr>
            <a:spLocks noGrp="1"/>
          </p:cNvSpPr>
          <p:nvPr>
            <p:ph idx="1"/>
          </p:nvPr>
        </p:nvSpPr>
        <p:spPr>
          <a:xfrm>
            <a:off x="457200" y="1600200"/>
            <a:ext cx="7620000" cy="2286000"/>
          </a:xfrm>
        </p:spPr>
        <p:txBody>
          <a:bodyPr>
            <a:normAutofit/>
          </a:bodyPr>
          <a:lstStyle/>
          <a:p>
            <a:r>
              <a:rPr lang="en-US" dirty="0"/>
              <a:t>https://en.wikipedia.org/wiki/Trie</a:t>
            </a:r>
          </a:p>
        </p:txBody>
      </p:sp>
      <p:sp>
        <p:nvSpPr>
          <p:cNvPr id="5" name="Title 1"/>
          <p:cNvSpPr txBox="1">
            <a:spLocks/>
          </p:cNvSpPr>
          <p:nvPr/>
        </p:nvSpPr>
        <p:spPr>
          <a:xfrm>
            <a:off x="537029" y="3505200"/>
            <a:ext cx="76200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r>
              <a:rPr lang="en-US" sz="4000" b="1" dirty="0">
                <a:solidFill>
                  <a:srgbClr val="FF0000"/>
                </a:solidFill>
              </a:rPr>
              <a:t>Resources:</a:t>
            </a:r>
          </a:p>
        </p:txBody>
      </p:sp>
      <p:sp>
        <p:nvSpPr>
          <p:cNvPr id="6" name="Content Placeholder 2"/>
          <p:cNvSpPr txBox="1">
            <a:spLocks/>
          </p:cNvSpPr>
          <p:nvPr/>
        </p:nvSpPr>
        <p:spPr>
          <a:xfrm>
            <a:off x="533400" y="4648200"/>
            <a:ext cx="7620000" cy="2057400"/>
          </a:xfrm>
          <a:prstGeom prst="rect">
            <a:avLst/>
          </a:prstGeom>
        </p:spPr>
        <p:txBody>
          <a:bodyPr vert="horz" lIns="91440" tIns="45720" rIns="91440" bIns="45720" rtlCol="0">
            <a:normAutofit/>
          </a:bodyPr>
          <a:lst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a:lstStyle>
          <a:p>
            <a:r>
              <a:rPr lang="en-US" dirty="0"/>
              <a:t>Java, JavaScript, HTML, jQuery</a:t>
            </a:r>
          </a:p>
          <a:p>
            <a:endParaRPr lang="en-US" dirty="0"/>
          </a:p>
        </p:txBody>
      </p:sp>
    </p:spTree>
    <p:extLst>
      <p:ext uri="{BB962C8B-B14F-4D97-AF65-F5344CB8AC3E}">
        <p14:creationId xmlns:p14="http://schemas.microsoft.com/office/powerpoint/2010/main" val="41046926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Acknowledgements</a:t>
            </a:r>
            <a:r>
              <a:rPr lang="en-US" dirty="0"/>
              <a:t>	</a:t>
            </a:r>
          </a:p>
        </p:txBody>
      </p:sp>
      <p:sp>
        <p:nvSpPr>
          <p:cNvPr id="3" name="Content Placeholder 2"/>
          <p:cNvSpPr>
            <a:spLocks noGrp="1"/>
          </p:cNvSpPr>
          <p:nvPr>
            <p:ph idx="1"/>
          </p:nvPr>
        </p:nvSpPr>
        <p:spPr>
          <a:xfrm>
            <a:off x="457200" y="2133600"/>
            <a:ext cx="7696200" cy="1676400"/>
          </a:xfrm>
        </p:spPr>
        <p:txBody>
          <a:bodyPr>
            <a:normAutofit fontScale="77500" lnSpcReduction="20000"/>
          </a:bodyPr>
          <a:lstStyle/>
          <a:p>
            <a:r>
              <a:rPr lang="en-US" sz="3200" dirty="0"/>
              <a:t>We got the list of words from the following website:</a:t>
            </a:r>
          </a:p>
          <a:p>
            <a:endParaRPr lang="en-US" sz="3200" dirty="0"/>
          </a:p>
          <a:p>
            <a:pPr marL="0" indent="0">
              <a:buNone/>
            </a:pPr>
            <a:r>
              <a:rPr lang="en-US" sz="3200" dirty="0"/>
              <a:t>https://raw.githubusercontent.com/dwyl/english-words/master/words.txt</a:t>
            </a:r>
          </a:p>
        </p:txBody>
      </p:sp>
    </p:spTree>
    <p:extLst>
      <p:ext uri="{BB962C8B-B14F-4D97-AF65-F5344CB8AC3E}">
        <p14:creationId xmlns:p14="http://schemas.microsoft.com/office/powerpoint/2010/main" val="2234664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F43D7-9EBE-4D8E-8C93-CFB0543D79CF}"/>
              </a:ext>
            </a:extLst>
          </p:cNvPr>
          <p:cNvSpPr>
            <a:spLocks noGrp="1"/>
          </p:cNvSpPr>
          <p:nvPr>
            <p:ph type="title"/>
          </p:nvPr>
        </p:nvSpPr>
        <p:spPr>
          <a:xfrm>
            <a:off x="457200" y="2933700"/>
            <a:ext cx="8229600" cy="990600"/>
          </a:xfrm>
        </p:spPr>
        <p:txBody>
          <a:bodyPr/>
          <a:lstStyle/>
          <a:p>
            <a:pPr algn="ctr"/>
            <a:r>
              <a:rPr lang="en-US" dirty="0"/>
              <a:t>Any Questions ?</a:t>
            </a:r>
          </a:p>
        </p:txBody>
      </p:sp>
    </p:spTree>
    <p:extLst>
      <p:ext uri="{BB962C8B-B14F-4D97-AF65-F5344CB8AC3E}">
        <p14:creationId xmlns:p14="http://schemas.microsoft.com/office/powerpoint/2010/main" val="4182055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609600"/>
            <a:ext cx="6781800" cy="838200"/>
          </a:xfrm>
        </p:spPr>
        <p:txBody>
          <a:bodyPr>
            <a:normAutofit/>
          </a:bodyPr>
          <a:lstStyle/>
          <a:p>
            <a:r>
              <a:rPr lang="en-US" b="1" dirty="0">
                <a:solidFill>
                  <a:srgbClr val="FF0000"/>
                </a:solidFill>
              </a:rPr>
              <a:t>	Project Description</a:t>
            </a:r>
          </a:p>
        </p:txBody>
      </p:sp>
      <p:sp>
        <p:nvSpPr>
          <p:cNvPr id="3" name="Content Placeholder 2"/>
          <p:cNvSpPr>
            <a:spLocks noGrp="1"/>
          </p:cNvSpPr>
          <p:nvPr>
            <p:ph idx="1"/>
          </p:nvPr>
        </p:nvSpPr>
        <p:spPr>
          <a:xfrm>
            <a:off x="304800" y="1600200"/>
            <a:ext cx="8458200" cy="5105400"/>
          </a:xfrm>
        </p:spPr>
        <p:txBody>
          <a:bodyPr>
            <a:normAutofit/>
          </a:bodyPr>
          <a:lstStyle/>
          <a:p>
            <a:pPr algn="just"/>
            <a:r>
              <a:rPr lang="en-US" sz="2600" dirty="0"/>
              <a:t>Application has wide usage, to communicate textually or verbally more effectively</a:t>
            </a:r>
          </a:p>
          <a:p>
            <a:pPr algn="just"/>
            <a:r>
              <a:rPr lang="en-US" sz="2600" dirty="0"/>
              <a:t>Greater application in schools, colleges and offices for professional communication</a:t>
            </a:r>
          </a:p>
          <a:p>
            <a:pPr algn="just"/>
            <a:r>
              <a:rPr lang="en-US" sz="2600" dirty="0"/>
              <a:t>A digital version of dictionary, where one can check spelling and get suggestions</a:t>
            </a:r>
          </a:p>
          <a:p>
            <a:pPr algn="just"/>
            <a:r>
              <a:rPr lang="en-US" sz="2600" dirty="0"/>
              <a:t>It can be embedded in other external </a:t>
            </a:r>
            <a:r>
              <a:rPr lang="en-US" sz="2600" dirty="0" err="1"/>
              <a:t>softwares</a:t>
            </a:r>
            <a:r>
              <a:rPr lang="en-US" sz="2600" dirty="0"/>
              <a:t> like Text Editor Text reviewer</a:t>
            </a:r>
          </a:p>
        </p:txBody>
      </p:sp>
    </p:spTree>
    <p:extLst>
      <p:ext uri="{BB962C8B-B14F-4D97-AF65-F5344CB8AC3E}">
        <p14:creationId xmlns:p14="http://schemas.microsoft.com/office/powerpoint/2010/main" val="11907727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184" y="381000"/>
            <a:ext cx="8077200" cy="1447800"/>
          </a:xfrm>
        </p:spPr>
        <p:txBody>
          <a:bodyPr>
            <a:normAutofit/>
          </a:bodyPr>
          <a:lstStyle/>
          <a:p>
            <a:r>
              <a:rPr lang="en-US" b="1" dirty="0">
                <a:solidFill>
                  <a:srgbClr val="FF0000"/>
                </a:solidFill>
              </a:rPr>
              <a:t>Data Collection</a:t>
            </a:r>
            <a:br>
              <a:rPr lang="en-US" dirty="0"/>
            </a:br>
            <a:endParaRPr lang="en-US" dirty="0"/>
          </a:p>
        </p:txBody>
      </p:sp>
      <p:sp>
        <p:nvSpPr>
          <p:cNvPr id="3" name="Content Placeholder 2"/>
          <p:cNvSpPr>
            <a:spLocks noGrp="1"/>
          </p:cNvSpPr>
          <p:nvPr>
            <p:ph idx="1"/>
          </p:nvPr>
        </p:nvSpPr>
        <p:spPr>
          <a:xfrm>
            <a:off x="409575" y="1676400"/>
            <a:ext cx="7543800" cy="4495800"/>
          </a:xfrm>
        </p:spPr>
        <p:txBody>
          <a:bodyPr>
            <a:normAutofit fontScale="62500" lnSpcReduction="20000"/>
          </a:bodyPr>
          <a:lstStyle/>
          <a:p>
            <a:r>
              <a:rPr lang="en-US" sz="2800" dirty="0"/>
              <a:t>The application requires a list of words to build the </a:t>
            </a:r>
            <a:r>
              <a:rPr lang="en-US" sz="2800" dirty="0" err="1"/>
              <a:t>trie</a:t>
            </a:r>
            <a:r>
              <a:rPr lang="en-US" sz="2800" dirty="0"/>
              <a:t>, like every dictionary need words</a:t>
            </a:r>
          </a:p>
          <a:p>
            <a:endParaRPr lang="en-US" sz="2800" dirty="0"/>
          </a:p>
          <a:p>
            <a:r>
              <a:rPr lang="en-US" sz="2800" dirty="0"/>
              <a:t>We picked the list of words from </a:t>
            </a:r>
            <a:r>
              <a:rPr lang="en-US" sz="2800" dirty="0">
                <a:hlinkClick r:id="rId3"/>
              </a:rPr>
              <a:t>https://raw.githubusercontent.com/dwyl/english-words/master/words.txt</a:t>
            </a:r>
            <a:r>
              <a:rPr lang="en-US" sz="2800" dirty="0"/>
              <a:t>, but it would work on any word list</a:t>
            </a:r>
          </a:p>
          <a:p>
            <a:endParaRPr lang="en-US" sz="2800" dirty="0"/>
          </a:p>
          <a:p>
            <a:r>
              <a:rPr lang="en-US" sz="2800" dirty="0"/>
              <a:t>There are two kinds of users in general, </a:t>
            </a:r>
          </a:p>
          <a:p>
            <a:pPr lvl="1"/>
            <a:r>
              <a:rPr lang="en-US" sz="2400" dirty="0"/>
              <a:t>normal users with only the read access</a:t>
            </a:r>
          </a:p>
          <a:p>
            <a:pPr lvl="1"/>
            <a:r>
              <a:rPr lang="en-US" sz="2400" dirty="0"/>
              <a:t>Administrators with both read and write access</a:t>
            </a:r>
          </a:p>
          <a:p>
            <a:pPr lvl="1"/>
            <a:endParaRPr lang="en-US" sz="2400" dirty="0"/>
          </a:p>
          <a:p>
            <a:r>
              <a:rPr lang="en-US" sz="2800" b="1" dirty="0"/>
              <a:t>Scenario1</a:t>
            </a:r>
            <a:r>
              <a:rPr lang="en-US" sz="2800" dirty="0"/>
              <a:t>: School Online Exam System. Students are the normal users, who can check the spelling of their words and the Teachers are the administrators, who have the authority to alter the dataset In the </a:t>
            </a:r>
            <a:r>
              <a:rPr lang="en-US" sz="2800" dirty="0" err="1"/>
              <a:t>Trie</a:t>
            </a:r>
            <a:endParaRPr lang="en-US" sz="2800" dirty="0"/>
          </a:p>
          <a:p>
            <a:r>
              <a:rPr lang="en-US" sz="2800" b="1" dirty="0"/>
              <a:t>Scenario 2</a:t>
            </a:r>
            <a:r>
              <a:rPr lang="en-US" sz="2800" dirty="0"/>
              <a:t>: Embedded in Office software, where user can check the spelling when typing. And the administrator is the software engineers who can change the dataset</a:t>
            </a:r>
            <a:endParaRPr lang="en-US" dirty="0"/>
          </a:p>
        </p:txBody>
      </p:sp>
    </p:spTree>
    <p:extLst>
      <p:ext uri="{BB962C8B-B14F-4D97-AF65-F5344CB8AC3E}">
        <p14:creationId xmlns:p14="http://schemas.microsoft.com/office/powerpoint/2010/main" val="399259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Conceptual Diagram</a:t>
            </a:r>
          </a:p>
        </p:txBody>
      </p:sp>
      <p:sp>
        <p:nvSpPr>
          <p:cNvPr id="3" name="Content Placeholder 2"/>
          <p:cNvSpPr>
            <a:spLocks noGrp="1"/>
          </p:cNvSpPr>
          <p:nvPr>
            <p:ph idx="1"/>
          </p:nvPr>
        </p:nvSpPr>
        <p:spPr/>
        <p:txBody>
          <a:bodyPr>
            <a:normAutofit/>
          </a:bodyPr>
          <a:lstStyle/>
          <a:p>
            <a:endParaRPr lang="en-US" dirty="0"/>
          </a:p>
          <a:p>
            <a:endParaRPr lang="en-US" dirty="0"/>
          </a:p>
          <a:p>
            <a:endParaRPr lang="en-US" dirty="0"/>
          </a:p>
        </p:txBody>
      </p:sp>
      <p:pic>
        <p:nvPicPr>
          <p:cNvPr id="5" name="Picture 4">
            <a:extLst>
              <a:ext uri="{FF2B5EF4-FFF2-40B4-BE49-F238E27FC236}">
                <a16:creationId xmlns:a16="http://schemas.microsoft.com/office/drawing/2014/main" id="{D4BE0FFE-210E-4CF0-9889-8A4E6A08FA3B}"/>
              </a:ext>
            </a:extLst>
          </p:cNvPr>
          <p:cNvPicPr>
            <a:picLocks noChangeAspect="1" noChangeArrowheads="1"/>
          </p:cNvPicPr>
          <p:nvPr/>
        </p:nvPicPr>
        <p:blipFill>
          <a:blip r:embed="rId2" cstate="print"/>
          <a:srcRect/>
          <a:stretch>
            <a:fillRect/>
          </a:stretch>
        </p:blipFill>
        <p:spPr bwMode="auto">
          <a:xfrm>
            <a:off x="1548606" y="2055944"/>
            <a:ext cx="6046787" cy="3201856"/>
          </a:xfrm>
          <a:prstGeom prst="rect">
            <a:avLst/>
          </a:prstGeom>
          <a:noFill/>
          <a:ln w="9525">
            <a:noFill/>
            <a:miter lim="800000"/>
            <a:headEnd/>
            <a:tailEnd/>
          </a:ln>
          <a:effectLst/>
        </p:spPr>
      </p:pic>
    </p:spTree>
    <p:extLst>
      <p:ext uri="{BB962C8B-B14F-4D97-AF65-F5344CB8AC3E}">
        <p14:creationId xmlns:p14="http://schemas.microsoft.com/office/powerpoint/2010/main" val="1960398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Implementation</a:t>
            </a:r>
          </a:p>
        </p:txBody>
      </p:sp>
      <p:sp>
        <p:nvSpPr>
          <p:cNvPr id="3" name="Content Placeholder 2"/>
          <p:cNvSpPr>
            <a:spLocks noGrp="1"/>
          </p:cNvSpPr>
          <p:nvPr>
            <p:ph idx="1"/>
          </p:nvPr>
        </p:nvSpPr>
        <p:spPr/>
        <p:txBody>
          <a:bodyPr>
            <a:normAutofit lnSpcReduction="10000"/>
          </a:bodyPr>
          <a:lstStyle/>
          <a:p>
            <a:pPr algn="just"/>
            <a:endParaRPr lang="en-US" dirty="0"/>
          </a:p>
          <a:p>
            <a:pPr algn="just"/>
            <a:endParaRPr lang="en-US" dirty="0"/>
          </a:p>
          <a:p>
            <a:pPr algn="just"/>
            <a:endParaRPr lang="en-US" dirty="0"/>
          </a:p>
          <a:p>
            <a:pPr algn="just"/>
            <a:endParaRPr lang="en-US" dirty="0"/>
          </a:p>
          <a:p>
            <a:pPr algn="just"/>
            <a:endParaRPr lang="en-US" dirty="0"/>
          </a:p>
          <a:p>
            <a:pPr algn="just"/>
            <a:r>
              <a:rPr lang="en-US" dirty="0"/>
              <a:t>Tries can be implemented either as layers of arrays or maps. We used arrays as it is easy to visualize.</a:t>
            </a:r>
          </a:p>
          <a:p>
            <a:pPr algn="just"/>
            <a:r>
              <a:rPr lang="en-US" dirty="0"/>
              <a:t>Each node in a layer points to some other node in the next layer</a:t>
            </a:r>
          </a:p>
          <a:p>
            <a:pPr algn="just"/>
            <a:r>
              <a:rPr lang="en-US" dirty="0"/>
              <a:t>End of word is marked by a flag</a:t>
            </a:r>
          </a:p>
          <a:p>
            <a:pPr algn="just"/>
            <a:r>
              <a:rPr lang="en-US" dirty="0"/>
              <a:t>Alphabets A to Z are marked in an array with indexes 0 to 25</a:t>
            </a:r>
          </a:p>
          <a:p>
            <a:endParaRPr lang="en-US" b="1" dirty="0"/>
          </a:p>
          <a:p>
            <a:endParaRPr lang="en-US" b="1" dirty="0"/>
          </a:p>
          <a:p>
            <a:endParaRPr lang="en-US" dirty="0"/>
          </a:p>
        </p:txBody>
      </p:sp>
      <p:pic>
        <p:nvPicPr>
          <p:cNvPr id="5" name="Picture 4">
            <a:extLst>
              <a:ext uri="{FF2B5EF4-FFF2-40B4-BE49-F238E27FC236}">
                <a16:creationId xmlns:a16="http://schemas.microsoft.com/office/drawing/2014/main" id="{634C24CD-5EC8-487A-87EE-C0B61666519B}"/>
              </a:ext>
            </a:extLst>
          </p:cNvPr>
          <p:cNvPicPr>
            <a:picLocks noChangeAspect="1"/>
          </p:cNvPicPr>
          <p:nvPr/>
        </p:nvPicPr>
        <p:blipFill>
          <a:blip r:embed="rId3"/>
          <a:stretch>
            <a:fillRect/>
          </a:stretch>
        </p:blipFill>
        <p:spPr>
          <a:xfrm>
            <a:off x="4191000" y="762000"/>
            <a:ext cx="4724400" cy="2971800"/>
          </a:xfrm>
          <a:prstGeom prst="rect">
            <a:avLst/>
          </a:prstGeom>
        </p:spPr>
      </p:pic>
    </p:spTree>
    <p:extLst>
      <p:ext uri="{BB962C8B-B14F-4D97-AF65-F5344CB8AC3E}">
        <p14:creationId xmlns:p14="http://schemas.microsoft.com/office/powerpoint/2010/main" val="3065047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15646-3E1A-49BA-975D-55E1AD08C6A2}"/>
              </a:ext>
            </a:extLst>
          </p:cNvPr>
          <p:cNvSpPr>
            <a:spLocks noGrp="1"/>
          </p:cNvSpPr>
          <p:nvPr>
            <p:ph type="title"/>
          </p:nvPr>
        </p:nvSpPr>
        <p:spPr/>
        <p:txBody>
          <a:bodyPr/>
          <a:lstStyle/>
          <a:p>
            <a:r>
              <a:rPr lang="en-US" b="1" dirty="0">
                <a:solidFill>
                  <a:srgbClr val="FF0000"/>
                </a:solidFill>
              </a:rPr>
              <a:t>Implementation</a:t>
            </a:r>
            <a:endParaRPr lang="en-US" dirty="0"/>
          </a:p>
        </p:txBody>
      </p:sp>
      <p:sp>
        <p:nvSpPr>
          <p:cNvPr id="3" name="Content Placeholder 2">
            <a:extLst>
              <a:ext uri="{FF2B5EF4-FFF2-40B4-BE49-F238E27FC236}">
                <a16:creationId xmlns:a16="http://schemas.microsoft.com/office/drawing/2014/main" id="{22726991-C874-46AC-8094-A4CC85168C19}"/>
              </a:ext>
            </a:extLst>
          </p:cNvPr>
          <p:cNvSpPr>
            <a:spLocks noGrp="1"/>
          </p:cNvSpPr>
          <p:nvPr>
            <p:ph idx="1"/>
          </p:nvPr>
        </p:nvSpPr>
        <p:spPr/>
        <p:txBody>
          <a:bodyPr/>
          <a:lstStyle/>
          <a:p>
            <a:r>
              <a:rPr lang="en-US" b="1" dirty="0"/>
              <a:t>Add</a:t>
            </a:r>
          </a:p>
          <a:p>
            <a:pPr lvl="1"/>
            <a:r>
              <a:rPr lang="en-US" dirty="0"/>
              <a:t>Navigates the </a:t>
            </a:r>
            <a:r>
              <a:rPr lang="en-US" dirty="0" err="1"/>
              <a:t>trie</a:t>
            </a:r>
            <a:r>
              <a:rPr lang="en-US" dirty="0"/>
              <a:t> for each character in the word</a:t>
            </a:r>
          </a:p>
          <a:p>
            <a:pPr lvl="1"/>
            <a:r>
              <a:rPr lang="en-US" dirty="0"/>
              <a:t>If it doesn’t exist, create a new array and point to the corresponding index of the character in 0 to 25</a:t>
            </a:r>
          </a:p>
          <a:p>
            <a:pPr lvl="1"/>
            <a:r>
              <a:rPr lang="en-US" dirty="0"/>
              <a:t>Mark the last character of the word as </a:t>
            </a:r>
            <a:r>
              <a:rPr lang="en-US" dirty="0" err="1"/>
              <a:t>EndOfWord</a:t>
            </a:r>
            <a:endParaRPr lang="en-US" dirty="0"/>
          </a:p>
          <a:p>
            <a:pPr lvl="1"/>
            <a:endParaRPr lang="en-US" sz="2400" b="1" dirty="0"/>
          </a:p>
          <a:p>
            <a:r>
              <a:rPr lang="en-US" b="1" dirty="0"/>
              <a:t>Delete </a:t>
            </a:r>
          </a:p>
          <a:p>
            <a:pPr lvl="1"/>
            <a:r>
              <a:rPr lang="en-US" dirty="0"/>
              <a:t>Navigates the </a:t>
            </a:r>
            <a:r>
              <a:rPr lang="en-US" dirty="0" err="1"/>
              <a:t>trie</a:t>
            </a:r>
            <a:r>
              <a:rPr lang="en-US" dirty="0"/>
              <a:t> for each character in the word</a:t>
            </a:r>
          </a:p>
          <a:p>
            <a:pPr lvl="1"/>
            <a:r>
              <a:rPr lang="en-US" dirty="0"/>
              <a:t>Once </a:t>
            </a:r>
            <a:r>
              <a:rPr lang="en-US" dirty="0" err="1"/>
              <a:t>EndOfWord</a:t>
            </a:r>
            <a:r>
              <a:rPr lang="en-US" dirty="0"/>
              <a:t> node is reached remove the flag and delete each node from end if it doesn’t have any other child</a:t>
            </a:r>
          </a:p>
        </p:txBody>
      </p:sp>
    </p:spTree>
    <p:extLst>
      <p:ext uri="{BB962C8B-B14F-4D97-AF65-F5344CB8AC3E}">
        <p14:creationId xmlns:p14="http://schemas.microsoft.com/office/powerpoint/2010/main" val="10120605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66ACE-C0AC-4879-86B0-5BFAF3C5AB95}"/>
              </a:ext>
            </a:extLst>
          </p:cNvPr>
          <p:cNvSpPr>
            <a:spLocks noGrp="1"/>
          </p:cNvSpPr>
          <p:nvPr>
            <p:ph type="title"/>
          </p:nvPr>
        </p:nvSpPr>
        <p:spPr/>
        <p:txBody>
          <a:bodyPr/>
          <a:lstStyle/>
          <a:p>
            <a:r>
              <a:rPr lang="en-US" b="1" dirty="0">
                <a:solidFill>
                  <a:srgbClr val="FF0000"/>
                </a:solidFill>
              </a:rPr>
              <a:t>Implementation</a:t>
            </a:r>
            <a:endParaRPr lang="en-US" dirty="0"/>
          </a:p>
        </p:txBody>
      </p:sp>
      <p:sp>
        <p:nvSpPr>
          <p:cNvPr id="3" name="Content Placeholder 2">
            <a:extLst>
              <a:ext uri="{FF2B5EF4-FFF2-40B4-BE49-F238E27FC236}">
                <a16:creationId xmlns:a16="http://schemas.microsoft.com/office/drawing/2014/main" id="{0946B7A0-4961-4E7D-ABD4-ECDB2CC00CB5}"/>
              </a:ext>
            </a:extLst>
          </p:cNvPr>
          <p:cNvSpPr>
            <a:spLocks noGrp="1"/>
          </p:cNvSpPr>
          <p:nvPr>
            <p:ph idx="1"/>
          </p:nvPr>
        </p:nvSpPr>
        <p:spPr/>
        <p:txBody>
          <a:bodyPr/>
          <a:lstStyle/>
          <a:p>
            <a:r>
              <a:rPr lang="en-US" b="1" dirty="0"/>
              <a:t>Spell Check</a:t>
            </a:r>
          </a:p>
          <a:p>
            <a:pPr lvl="1"/>
            <a:r>
              <a:rPr lang="en-US" dirty="0"/>
              <a:t>Sentence is given as input and each word is iterated in the sentence</a:t>
            </a:r>
          </a:p>
          <a:p>
            <a:pPr lvl="1"/>
            <a:r>
              <a:rPr lang="en-US" dirty="0"/>
              <a:t>Search for each word in the </a:t>
            </a:r>
            <a:r>
              <a:rPr lang="en-US" dirty="0" err="1"/>
              <a:t>trie</a:t>
            </a:r>
            <a:r>
              <a:rPr lang="en-US" dirty="0"/>
              <a:t> </a:t>
            </a:r>
          </a:p>
          <a:p>
            <a:pPr lvl="1"/>
            <a:r>
              <a:rPr lang="en-US" dirty="0"/>
              <a:t>If there is no such word, use Edit Distance algorithm to give suggestions</a:t>
            </a:r>
          </a:p>
          <a:p>
            <a:pPr lvl="1"/>
            <a:endParaRPr lang="en-US" dirty="0"/>
          </a:p>
          <a:p>
            <a:r>
              <a:rPr lang="en-US" b="1" dirty="0"/>
              <a:t>Auto Suggest</a:t>
            </a:r>
          </a:p>
          <a:p>
            <a:pPr lvl="1"/>
            <a:r>
              <a:rPr lang="en-US" dirty="0"/>
              <a:t>Traverse the </a:t>
            </a:r>
            <a:r>
              <a:rPr lang="en-US" dirty="0" err="1"/>
              <a:t>trie</a:t>
            </a:r>
            <a:r>
              <a:rPr lang="en-US" dirty="0"/>
              <a:t> till the characters of the word (</a:t>
            </a:r>
            <a:r>
              <a:rPr lang="en-US" dirty="0" err="1"/>
              <a:t>eg</a:t>
            </a:r>
            <a:r>
              <a:rPr lang="en-US" dirty="0"/>
              <a:t> – “tri”)</a:t>
            </a:r>
          </a:p>
          <a:p>
            <a:pPr lvl="1"/>
            <a:r>
              <a:rPr lang="en-US" dirty="0"/>
              <a:t>Find the suggestions based on the </a:t>
            </a:r>
            <a:r>
              <a:rPr lang="en-US" dirty="0" err="1"/>
              <a:t>EndOfWords</a:t>
            </a:r>
            <a:r>
              <a:rPr lang="en-US" dirty="0"/>
              <a:t> node reachable from that node</a:t>
            </a:r>
          </a:p>
          <a:p>
            <a:pPr lvl="1"/>
            <a:r>
              <a:rPr lang="en-US" dirty="0"/>
              <a:t>Suggestions for “tri” would be “</a:t>
            </a:r>
            <a:r>
              <a:rPr lang="en-US" dirty="0" err="1"/>
              <a:t>trie</a:t>
            </a:r>
            <a:r>
              <a:rPr lang="en-US" dirty="0"/>
              <a:t>”, “tried”, “trim” etc.</a:t>
            </a:r>
          </a:p>
        </p:txBody>
      </p:sp>
    </p:spTree>
    <p:extLst>
      <p:ext uri="{BB962C8B-B14F-4D97-AF65-F5344CB8AC3E}">
        <p14:creationId xmlns:p14="http://schemas.microsoft.com/office/powerpoint/2010/main" val="1541596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FF0000"/>
                </a:solidFill>
              </a:rPr>
              <a:t>Interface</a:t>
            </a:r>
            <a:r>
              <a:rPr lang="en-US" b="1" dirty="0"/>
              <a:t> </a:t>
            </a:r>
            <a:r>
              <a:rPr lang="en-US" b="1" dirty="0">
                <a:solidFill>
                  <a:srgbClr val="FF0000"/>
                </a:solidFill>
              </a:rPr>
              <a:t>Integration </a:t>
            </a:r>
            <a:r>
              <a:rPr lang="en-US" dirty="0">
                <a:solidFill>
                  <a:srgbClr val="FF0000"/>
                </a:solidFill>
              </a:rPr>
              <a:t>	</a:t>
            </a:r>
          </a:p>
        </p:txBody>
      </p:sp>
      <p:sp>
        <p:nvSpPr>
          <p:cNvPr id="3" name="Content Placeholder 2"/>
          <p:cNvSpPr>
            <a:spLocks noGrp="1"/>
          </p:cNvSpPr>
          <p:nvPr>
            <p:ph idx="1"/>
          </p:nvPr>
        </p:nvSpPr>
        <p:spPr/>
        <p:txBody>
          <a:bodyPr>
            <a:normAutofit/>
          </a:bodyPr>
          <a:lstStyle/>
          <a:p>
            <a:pPr marL="594360" indent="-457200"/>
            <a:r>
              <a:rPr lang="en-US" sz="2800" dirty="0"/>
              <a:t>Two versions of the application</a:t>
            </a:r>
          </a:p>
          <a:p>
            <a:pPr marL="868680" lvl="1" indent="-457200"/>
            <a:r>
              <a:rPr lang="en-US" dirty="0"/>
              <a:t>Web based application – Useful to host in a system or can be used accessed online</a:t>
            </a:r>
          </a:p>
          <a:p>
            <a:pPr marL="868680" lvl="1" indent="-457200"/>
            <a:r>
              <a:rPr lang="en-US" dirty="0"/>
              <a:t>Java based application – Standalone Windows/Android/iOS application</a:t>
            </a:r>
          </a:p>
          <a:p>
            <a:pPr marL="594360" indent="-457200"/>
            <a:r>
              <a:rPr lang="en-US" sz="2800" dirty="0"/>
              <a:t>We display appropriate messages to users like </a:t>
            </a:r>
          </a:p>
          <a:p>
            <a:pPr marL="868680" lvl="1" indent="-457200"/>
            <a:r>
              <a:rPr lang="en-US" dirty="0"/>
              <a:t>You don't have access. Check with your administrator!!</a:t>
            </a:r>
          </a:p>
          <a:p>
            <a:pPr marL="868680" lvl="1" indent="-457200"/>
            <a:r>
              <a:rPr lang="en-US" dirty="0"/>
              <a:t>Already Exists!!</a:t>
            </a:r>
          </a:p>
          <a:p>
            <a:pPr marL="868680" lvl="1" indent="-457200"/>
            <a:r>
              <a:rPr lang="en-US" dirty="0"/>
              <a:t>“word" Successfully added!!</a:t>
            </a:r>
          </a:p>
          <a:p>
            <a:pPr marL="868680" lvl="1" indent="-457200"/>
            <a:r>
              <a:rPr lang="en-US" dirty="0"/>
              <a:t>No Misspelled Words!!</a:t>
            </a:r>
          </a:p>
          <a:p>
            <a:pPr marL="868680" lvl="1" indent="-457200"/>
            <a:r>
              <a:rPr lang="en-US" dirty="0"/>
              <a:t>Suggested words</a:t>
            </a:r>
          </a:p>
        </p:txBody>
      </p:sp>
    </p:spTree>
    <p:extLst>
      <p:ext uri="{BB962C8B-B14F-4D97-AF65-F5344CB8AC3E}">
        <p14:creationId xmlns:p14="http://schemas.microsoft.com/office/powerpoint/2010/main" val="979082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0"/>
            <a:ext cx="8610600" cy="1143000"/>
          </a:xfrm>
        </p:spPr>
        <p:txBody>
          <a:bodyPr>
            <a:normAutofit fontScale="90000"/>
          </a:bodyPr>
          <a:lstStyle/>
          <a:p>
            <a:r>
              <a:rPr lang="en-US" sz="4000" b="1" dirty="0">
                <a:solidFill>
                  <a:srgbClr val="FF0000"/>
                </a:solidFill>
              </a:rPr>
              <a:t>Sample View – Web Based Application</a:t>
            </a:r>
          </a:p>
        </p:txBody>
      </p:sp>
      <p:pic>
        <p:nvPicPr>
          <p:cNvPr id="4" name="Picture 3">
            <a:extLst>
              <a:ext uri="{FF2B5EF4-FFF2-40B4-BE49-F238E27FC236}">
                <a16:creationId xmlns:a16="http://schemas.microsoft.com/office/drawing/2014/main" id="{521FF181-549D-4487-A241-D6D1E3B7E1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8503" y="1295400"/>
            <a:ext cx="8526993" cy="5410200"/>
          </a:xfrm>
          <a:prstGeom prst="rect">
            <a:avLst/>
          </a:prstGeom>
        </p:spPr>
      </p:pic>
    </p:spTree>
    <p:extLst>
      <p:ext uri="{BB962C8B-B14F-4D97-AF65-F5344CB8AC3E}">
        <p14:creationId xmlns:p14="http://schemas.microsoft.com/office/powerpoint/2010/main" val="18656703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Clarity</Template>
  <TotalTime>2744</TotalTime>
  <Words>722</Words>
  <Application>Microsoft Office PowerPoint</Application>
  <PresentationFormat>On-screen Show (4:3)</PresentationFormat>
  <Paragraphs>89</Paragraphs>
  <Slides>16</Slides>
  <Notes>3</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Courier New</vt:lpstr>
      <vt:lpstr>Clarity</vt:lpstr>
      <vt:lpstr>Spell Check and auto suggest using trie</vt:lpstr>
      <vt:lpstr> Project Description</vt:lpstr>
      <vt:lpstr>Data Collection </vt:lpstr>
      <vt:lpstr>Conceptual Diagram</vt:lpstr>
      <vt:lpstr>Implementation</vt:lpstr>
      <vt:lpstr>Implementation</vt:lpstr>
      <vt:lpstr>Implementation</vt:lpstr>
      <vt:lpstr>Interface Integration  </vt:lpstr>
      <vt:lpstr>Sample View – Web Based Application</vt:lpstr>
      <vt:lpstr>Sample View – Java Based Application</vt:lpstr>
      <vt:lpstr>Video demo – Web based application</vt:lpstr>
      <vt:lpstr>Video demo – Java based application</vt:lpstr>
      <vt:lpstr>Future Work </vt:lpstr>
      <vt:lpstr>References:</vt:lpstr>
      <vt:lpstr>Acknowledgements </vt:lpstr>
      <vt:lpstr>Any Questions ?</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X</dc:title>
  <dc:creator>workshop</dc:creator>
  <cp:lastModifiedBy>RAJ SUNDHAR RAVICHANDRAN</cp:lastModifiedBy>
  <cp:revision>136</cp:revision>
  <cp:lastPrinted>2014-07-16T17:47:38Z</cp:lastPrinted>
  <dcterms:created xsi:type="dcterms:W3CDTF">2014-07-12T19:22:55Z</dcterms:created>
  <dcterms:modified xsi:type="dcterms:W3CDTF">2017-12-25T17:22:01Z</dcterms:modified>
</cp:coreProperties>
</file>

<file path=docProps/thumbnail.jpeg>
</file>